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472" r:id="rId5"/>
    <p:sldId id="528" r:id="rId6"/>
    <p:sldId id="520" r:id="rId7"/>
    <p:sldId id="519" r:id="rId8"/>
    <p:sldId id="511" r:id="rId9"/>
    <p:sldId id="527" r:id="rId10"/>
    <p:sldId id="518" r:id="rId11"/>
    <p:sldId id="521" r:id="rId12"/>
    <p:sldId id="522" r:id="rId13"/>
    <p:sldId id="523" r:id="rId14"/>
    <p:sldId id="524" r:id="rId15"/>
    <p:sldId id="507" r:id="rId16"/>
    <p:sldId id="501" r:id="rId17"/>
    <p:sldId id="529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318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0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42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13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有趣的测量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6B7A6258-39B1-4C2E-B144-799BABE18A4A}"/>
              </a:ext>
            </a:extLst>
          </p:cNvPr>
          <p:cNvGrpSpPr/>
          <p:nvPr userDrawn="1"/>
        </p:nvGrpSpPr>
        <p:grpSpPr>
          <a:xfrm>
            <a:off x="7956376" y="4752384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1CA2086C-1664-42BF-850F-671D5FBC4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31F60188-D550-4B72-B5A8-CFBD349B8C19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9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单圆角矩形 24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单圆角矩形 25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273529" y="1435155"/>
            <a:ext cx="4386458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有趣的测量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4" name="圆角矩形 33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5" name="圆角矩形 34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7" name="矩形 36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8" name="圆角矩形 3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3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组合 3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2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8064896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一个长方体容器，底面长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，放入一个土豆后水面升高了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0.2dm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，这个土豆的体积是多少？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27584" y="1803469"/>
            <a:ext cx="727280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土豆的体积就是升高水面的体积，升高的水面也是一个长方体，它的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2dm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1.5dm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、高是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0.2dm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，利用公式求出体积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9832" y="2931790"/>
            <a:ext cx="2643206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2×1.5×0.2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 0.6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23728" y="4011910"/>
            <a:ext cx="56166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答：这个土豆的体积是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0.6dm³。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3" y="339502"/>
            <a:ext cx="849694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个西红柿放入盛有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250m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L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水的量杯后，水位上升至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600mL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，平均每个西红柿的体积是多少立方厘米？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1670"/>
            <a:ext cx="1000132" cy="102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0462" y="1923108"/>
            <a:ext cx="79304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直接箭头连接符 21"/>
          <p:cNvCxnSpPr/>
          <p:nvPr/>
        </p:nvCxnSpPr>
        <p:spPr>
          <a:xfrm>
            <a:off x="3214678" y="242317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2267744" y="2931790"/>
            <a:ext cx="53285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600–250 =350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350÷2=175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475656" y="4136762"/>
            <a:ext cx="68407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答：平均每个西红柿的体积是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175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立方厘米。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3919368" y="3776722"/>
            <a:ext cx="28848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=175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395535" y="339502"/>
            <a:ext cx="839858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现在你能猜一猜爱迪生当时是怎样快速的测量出灯泡的体积吗？</a:t>
            </a:r>
          </a:p>
        </p:txBody>
      </p:sp>
      <p:pic>
        <p:nvPicPr>
          <p:cNvPr id="22" name="Picture 2" descr="http://img.mp.itc.cn/upload/20160923/e5e0d1f4fd60400dacb3fa2cf6481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5032" y="987574"/>
            <a:ext cx="2963432" cy="1870722"/>
          </a:xfrm>
          <a:prstGeom prst="rect">
            <a:avLst/>
          </a:prstGeom>
          <a:noFill/>
        </p:spPr>
      </p:pic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683568" y="1491630"/>
            <a:ext cx="504056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）用拿出的量杯装一部分水，记录水面的刻度。</a:t>
            </a:r>
          </a:p>
        </p:txBody>
      </p:sp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683568" y="2481739"/>
            <a:ext cx="6984776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把灯泡完全浸入在水中，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并且水没有溢出，记录水面的刻度。</a:t>
            </a:r>
          </a:p>
        </p:txBody>
      </p:sp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683568" y="3489851"/>
            <a:ext cx="8110552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用后一次的体积减去前一次的体积就是灯泡的体积。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53079" y="339502"/>
            <a:ext cx="8001056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怎样测量一粒黄豆的体积？与同伴交流，说一说你的想法。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853238"/>
            <a:ext cx="1443350" cy="172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4561" y="3003798"/>
            <a:ext cx="1027159" cy="151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云形标注 15"/>
          <p:cNvSpPr/>
          <p:nvPr/>
        </p:nvSpPr>
        <p:spPr>
          <a:xfrm>
            <a:off x="3491880" y="1347614"/>
            <a:ext cx="3888432" cy="1080120"/>
          </a:xfrm>
          <a:prstGeom prst="cloudCallout">
            <a:avLst>
              <a:gd name="adj1" fmla="val 47718"/>
              <a:gd name="adj2" fmla="val 57708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491880" y="1380713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一粒黄豆放入水中，不好测出水面的变化，怎么办？</a:t>
            </a:r>
          </a:p>
        </p:txBody>
      </p:sp>
      <p:sp>
        <p:nvSpPr>
          <p:cNvPr id="18" name="云形标注 17"/>
          <p:cNvSpPr/>
          <p:nvPr/>
        </p:nvSpPr>
        <p:spPr>
          <a:xfrm>
            <a:off x="2000232" y="2859782"/>
            <a:ext cx="3579880" cy="1071570"/>
          </a:xfrm>
          <a:prstGeom prst="cloudCallout">
            <a:avLst>
              <a:gd name="adj1" fmla="val -54328"/>
              <a:gd name="adj2" fmla="val 2305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2123728" y="2935780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可以放入整十粒数的黄豆，然后求平均值。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259632" y="2192546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学习了用排水法求不规则物体的体积。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259632" y="2715766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用排水法测量时，物体要完全浸入水中。</a:t>
            </a: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285852" y="3219822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注意两种方法中水的溢出情况。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AB559BAC-A812-4BA3-AB81-530DE6E50B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A7F56FC0-75FC-4824-9B4C-3B6329834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611560" y="1203598"/>
            <a:ext cx="7920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同学们，爱迪生是伟大的发明大王，当初他发明灯泡时，为了得到一个大小适宜的灯泡，他让他的助手帮助测量灯泡的体积，他的助手拿到灯泡后，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不知道怎么测量，过了一会儿，爱迪生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来询问结果时，看到他的助手一筹莫展，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爱迪生转身从他的实验室中拿出了一个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量杯，很快就测量出了这个灯泡的体积，你想知道他是怎样做的吗？学习了今天的知识，你一定会有很大的收获。</a:t>
            </a:r>
          </a:p>
        </p:txBody>
      </p:sp>
      <p:pic>
        <p:nvPicPr>
          <p:cNvPr id="18434" name="Picture 2" descr="http://img.mp.itc.cn/upload/20160923/e5e0d1f4fd60400dacb3fa2cf6481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2443" y="1958082"/>
            <a:ext cx="2296795" cy="1449705"/>
          </a:xfrm>
          <a:prstGeom prst="rect">
            <a:avLst/>
          </a:prstGeom>
          <a:noFill/>
        </p:spPr>
      </p:pic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565903" y="987574"/>
            <a:ext cx="82545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如下图，要测量石块的体积，你有什么方法？与同伴交流。</a:t>
            </a:r>
          </a:p>
        </p:txBody>
      </p:sp>
      <p:pic>
        <p:nvPicPr>
          <p:cNvPr id="17410" name="Picture 2" descr="http://pic34.photophoto.cn/20150109/0020033040817357_b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5397" b="64077"/>
          <a:stretch>
            <a:fillRect/>
          </a:stretch>
        </p:blipFill>
        <p:spPr bwMode="auto">
          <a:xfrm rot="16200000">
            <a:off x="1469555" y="2102295"/>
            <a:ext cx="915660" cy="1288706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00" y="2427734"/>
            <a:ext cx="1143008" cy="18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3942168" y="2100793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不能直接用公式，怎么办呢？</a:t>
            </a:r>
          </a:p>
        </p:txBody>
      </p:sp>
      <p:sp>
        <p:nvSpPr>
          <p:cNvPr id="22" name="云形标注 21"/>
          <p:cNvSpPr/>
          <p:nvPr/>
        </p:nvSpPr>
        <p:spPr>
          <a:xfrm>
            <a:off x="3929058" y="2000246"/>
            <a:ext cx="2357454" cy="1143008"/>
          </a:xfrm>
          <a:prstGeom prst="cloudCallout">
            <a:avLst>
              <a:gd name="adj1" fmla="val 65890"/>
              <a:gd name="adj2" fmla="val 72311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1" grpId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339502"/>
            <a:ext cx="7976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淘气是这样测量的，你看懂了吗？与同伴说一说。（单位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:cm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560" y="1373769"/>
            <a:ext cx="648072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准备一个能装下石头的长方体容器，在里面注入一半的水，并记录水面的长宽高。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356" y="2859782"/>
            <a:ext cx="62509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把石头完全浸入水中，并记录现在水面的长宽高。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1560" y="399274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水面升高的体积就是石头的体积，你能解释吗？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0317" y="1059582"/>
            <a:ext cx="1292012" cy="116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6445" y="2859782"/>
            <a:ext cx="1285884" cy="119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95536" y="339502"/>
            <a:ext cx="2244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原来如此：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843558"/>
            <a:ext cx="17907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0822" y="843558"/>
            <a:ext cx="16192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395536" y="2211710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玻璃缸中的水可以近似的看成是一个长方体。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=15×10×10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2154218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而在这个玻璃缸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15×10×12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表示的是原来水的体积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石头的体积，所以它们相差的体积就是石头的体积。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3320" y="3723878"/>
            <a:ext cx="7245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石头的体积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=15×10×12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15×10×10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=15×10×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水面上升的体积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339502"/>
            <a:ext cx="7976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下图是另一种测量石块体积的方法。按照图示的步骤说一说，怎样能知道石块的体积？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304" y="1329470"/>
            <a:ext cx="1277534" cy="88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11560" y="1491630"/>
            <a:ext cx="64807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如图准备两个容器，里面一个注满水。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2447" y="2139702"/>
            <a:ext cx="1285884" cy="91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625356" y="2408570"/>
            <a:ext cx="567483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把石头完全浸入里面的容器中。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3595" y="3275931"/>
            <a:ext cx="1000132" cy="103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580050" y="3291830"/>
            <a:ext cx="7016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利用量杯测量外面容器中溢出水的体积。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5536" y="339502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原来如此：</a:t>
            </a: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275036"/>
            <a:ext cx="1277534" cy="88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3112" y="1203598"/>
            <a:ext cx="1285884" cy="91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直接箭头连接符 27"/>
          <p:cNvCxnSpPr/>
          <p:nvPr/>
        </p:nvCxnSpPr>
        <p:spPr>
          <a:xfrm>
            <a:off x="3004418" y="177510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83568" y="229823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把石头放入注满水的容器中，石头占据了水的空间，所以排出的水体积就是石头的体积。</a:t>
            </a: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5361872" y="177510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90566" y="1203598"/>
            <a:ext cx="1000132" cy="103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4572000" y="2298234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我们只需要测量水的体积就知道了石头的体积，在数学中用这种方法测量物体的体积，我们称为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排水法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5535" y="339502"/>
            <a:ext cx="839858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生活中还有哪些物体可以用上面的方法测量它的体积？在测量时需要注意什么问题？小组交流讨论。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2427734"/>
            <a:ext cx="8286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7210" y="2784924"/>
            <a:ext cx="14859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云形标注 24"/>
          <p:cNvSpPr/>
          <p:nvPr/>
        </p:nvSpPr>
        <p:spPr>
          <a:xfrm>
            <a:off x="1734591" y="1912012"/>
            <a:ext cx="2523157" cy="1019778"/>
          </a:xfrm>
          <a:prstGeom prst="cloudCallout">
            <a:avLst>
              <a:gd name="adj1" fmla="val -51603"/>
              <a:gd name="adj2" fmla="val 39660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881484" y="199910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物体要完全浸没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在水里。</a:t>
            </a:r>
          </a:p>
        </p:txBody>
      </p:sp>
      <p:sp>
        <p:nvSpPr>
          <p:cNvPr id="36" name="云形标注 35"/>
          <p:cNvSpPr/>
          <p:nvPr/>
        </p:nvSpPr>
        <p:spPr>
          <a:xfrm>
            <a:off x="4417818" y="1851670"/>
            <a:ext cx="3440330" cy="1097693"/>
          </a:xfrm>
          <a:prstGeom prst="cloudCallout">
            <a:avLst>
              <a:gd name="adj1" fmla="val 35334"/>
              <a:gd name="adj2" fmla="val 79003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4473772" y="1956777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如果用第一种方法，容器中的水不能溢出。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5171" y="3291830"/>
            <a:ext cx="847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云形标注 37"/>
          <p:cNvSpPr/>
          <p:nvPr/>
        </p:nvSpPr>
        <p:spPr>
          <a:xfrm>
            <a:off x="2169516" y="3075806"/>
            <a:ext cx="3374686" cy="1280754"/>
          </a:xfrm>
          <a:prstGeom prst="cloudCallout">
            <a:avLst>
              <a:gd name="adj1" fmla="val 57899"/>
              <a:gd name="adj2" fmla="val -3507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2178431" y="3147814"/>
            <a:ext cx="41675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如果用第二种方法，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里面容器中的水必须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注满。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 animBg="1"/>
      <p:bldP spid="29" grpId="0"/>
      <p:bldP spid="36" grpId="0" animBg="1"/>
      <p:bldP spid="37" grpId="0"/>
      <p:bldP spid="38" grpId="0" animBg="1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11560" y="987574"/>
            <a:ext cx="583264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这块石头的体积是多少？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676" y="1563638"/>
            <a:ext cx="28765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1835696" y="1920828"/>
            <a:ext cx="3776690" cy="41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55mL             82mL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395535" y="2946306"/>
            <a:ext cx="8640961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石头的体积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放入石头后水的总体积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–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放入石头前水的体积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= 82–55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= 27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= 27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08463" y="4411325"/>
            <a:ext cx="56166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答：这块石头的体积是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27cm³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1"/>
      <p:bldP spid="18" grpId="0"/>
      <p:bldP spid="2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908</Words>
  <Application>Microsoft Office PowerPoint</Application>
  <PresentationFormat>全屏显示(16:9)</PresentationFormat>
  <Paragraphs>83</Paragraphs>
  <Slides>16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2019-10-18T06:00:22Z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